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</p:sldMasterIdLst>
  <p:notesMasterIdLst>
    <p:notesMasterId r:id="rId16"/>
  </p:notesMasterIdLst>
  <p:sldIdLst>
    <p:sldId id="258" r:id="rId6"/>
    <p:sldId id="264" r:id="rId7"/>
    <p:sldId id="274" r:id="rId8"/>
    <p:sldId id="268" r:id="rId9"/>
    <p:sldId id="265" r:id="rId10"/>
    <p:sldId id="266" r:id="rId11"/>
    <p:sldId id="270" r:id="rId12"/>
    <p:sldId id="275" r:id="rId13"/>
    <p:sldId id="277" r:id="rId14"/>
    <p:sldId id="276" r:id="rId1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2A4"/>
    <a:srgbClr val="449FBD"/>
    <a:srgbClr val="5FAEC8"/>
    <a:srgbClr val="9DD5E8"/>
    <a:srgbClr val="8DC6DD"/>
    <a:srgbClr val="AFD5E8"/>
    <a:srgbClr val="C5E2F1"/>
    <a:srgbClr val="C5E2EE"/>
    <a:srgbClr val="6464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6C10F-521A-49FD-BBD7-0FFF0D6EEB20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43217-05AD-4903-9748-B09265876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7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230081" y="4705905"/>
            <a:ext cx="6405744" cy="47740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900">
                <a:ea typeface="ヒラギノ角ゴ Pro W3"/>
              </a:rPr>
              <a:t>We are a science-driven organisation, making it possible for a broad range of scientists to do the highest quality research tackling some of the most fundamental scientific questions.   We provide access to world-class facilities in the UK including</a:t>
            </a:r>
          </a:p>
          <a:p>
            <a:pPr lvl="1" eaLnBrk="1" hangingPunct="1">
              <a:buFontTx/>
              <a:buChar char="•"/>
            </a:pPr>
            <a:r>
              <a:rPr lang="en-US" altLang="en-US" sz="900">
                <a:ea typeface="ヒラギノ角ゴ Pro W3"/>
              </a:rPr>
              <a:t> Neutron and Muon Sources</a:t>
            </a:r>
          </a:p>
          <a:p>
            <a:pPr lvl="1" eaLnBrk="1" hangingPunct="1">
              <a:buFontTx/>
              <a:buChar char="•"/>
            </a:pPr>
            <a:r>
              <a:rPr lang="en-US" altLang="en-US" sz="900">
                <a:ea typeface="ヒラギノ角ゴ Pro W3"/>
              </a:rPr>
              <a:t> Lasers</a:t>
            </a:r>
          </a:p>
          <a:p>
            <a:pPr lvl="1" eaLnBrk="1" hangingPunct="1">
              <a:buFontTx/>
              <a:buChar char="•"/>
            </a:pPr>
            <a:r>
              <a:rPr lang="en-GB" altLang="en-US" sz="900">
                <a:ea typeface="ヒラギノ角ゴ Pro W3"/>
              </a:rPr>
              <a:t> Computational Science and Engineering</a:t>
            </a:r>
          </a:p>
          <a:p>
            <a:pPr lvl="1" eaLnBrk="1" hangingPunct="1">
              <a:buFontTx/>
              <a:buChar char="•"/>
            </a:pPr>
            <a:r>
              <a:rPr lang="en-GB" altLang="en-US" sz="900">
                <a:ea typeface="ヒラギノ角ゴ Pro W3"/>
              </a:rPr>
              <a:t> Atmospheric, Astronomy and Space Science</a:t>
            </a:r>
          </a:p>
          <a:p>
            <a:pPr lvl="1" eaLnBrk="1" hangingPunct="1">
              <a:buFontTx/>
              <a:buChar char="•"/>
            </a:pPr>
            <a:r>
              <a:rPr lang="en-GB" altLang="en-US" sz="900">
                <a:ea typeface="ヒラギノ角ゴ Pro W3"/>
              </a:rPr>
              <a:t> Synchrotron light sources and free electron lasers</a:t>
            </a:r>
          </a:p>
          <a:p>
            <a:pPr lvl="1" eaLnBrk="1" hangingPunct="1">
              <a:buFontTx/>
              <a:buChar char="•"/>
            </a:pPr>
            <a:r>
              <a:rPr lang="en-GB" altLang="en-US" sz="900">
                <a:ea typeface="ヒラギノ角ゴ Pro W3"/>
              </a:rPr>
              <a:t> Materials Analysis</a:t>
            </a:r>
          </a:p>
          <a:p>
            <a:pPr eaLnBrk="1" hangingPunct="1">
              <a:buFontTx/>
              <a:buChar char="•"/>
            </a:pPr>
            <a:endParaRPr lang="en-GB" altLang="en-US" sz="900">
              <a:latin typeface="Corisande" pitchFamily="2" charset="0"/>
              <a:ea typeface="ヒラギノ角ゴ Pro W3"/>
            </a:endParaRPr>
          </a:p>
          <a:p>
            <a:r>
              <a:rPr lang="en-GB" altLang="en-US" sz="900" b="1" u="sng">
                <a:ea typeface="ヒラギノ角ゴ Pro W3"/>
              </a:rPr>
              <a:t>Neutron Sources</a:t>
            </a:r>
          </a:p>
          <a:p>
            <a:r>
              <a:rPr lang="en-GB" altLang="en-US" sz="900">
                <a:ea typeface="ヒラギノ角ゴ Pro W3"/>
              </a:rPr>
              <a:t>Providing powerful insights into key areas of energy, biomedical research, climate, environment and security.</a:t>
            </a:r>
          </a:p>
          <a:p>
            <a:endParaRPr lang="en-GB" altLang="en-US" sz="900" b="1" u="sng">
              <a:ea typeface="ヒラギノ角ゴ Pro W3"/>
            </a:endParaRPr>
          </a:p>
          <a:p>
            <a:pPr>
              <a:buFontTx/>
              <a:buChar char="•"/>
            </a:pPr>
            <a:r>
              <a:rPr lang="en-GB" altLang="en-US" sz="900">
                <a:ea typeface="ヒラギノ角ゴ Pro W3"/>
              </a:rPr>
              <a:t> ISIS 	- Pulsed Neutron and Muon Source</a:t>
            </a:r>
          </a:p>
          <a:p>
            <a:pPr lvl="2">
              <a:buFontTx/>
              <a:buChar char="-"/>
            </a:pPr>
            <a:r>
              <a:rPr lang="en-GB" altLang="en-US" sz="900">
                <a:ea typeface="ヒラギノ角ゴ Pro W3"/>
              </a:rPr>
              <a:t> Target Station 2</a:t>
            </a:r>
          </a:p>
          <a:p>
            <a:pPr lvl="2">
              <a:buFontTx/>
              <a:buChar char="-"/>
            </a:pPr>
            <a:endParaRPr lang="en-GB" altLang="en-US" sz="900">
              <a:ea typeface="ヒラギノ角ゴ Pro W3"/>
            </a:endParaRPr>
          </a:p>
          <a:p>
            <a:r>
              <a:rPr lang="en-GB" altLang="en-US" sz="900" b="1" u="sng">
                <a:ea typeface="ヒラギノ角ゴ Pro W3"/>
              </a:rPr>
              <a:t>High Power Lasers</a:t>
            </a:r>
          </a:p>
          <a:p>
            <a:r>
              <a:rPr lang="en-GB" altLang="en-US" sz="900">
                <a:ea typeface="ヒラギノ角ゴ Pro W3"/>
              </a:rPr>
              <a:t>Providing applications on bioscience and nanotechnology</a:t>
            </a:r>
          </a:p>
          <a:p>
            <a:pPr>
              <a:buFontTx/>
              <a:buChar char="•"/>
            </a:pPr>
            <a:r>
              <a:rPr lang="en-GB" altLang="en-US" sz="900">
                <a:ea typeface="ヒラギノ角ゴ Pro W3"/>
              </a:rPr>
              <a:t> Central Laser Facility</a:t>
            </a:r>
          </a:p>
          <a:p>
            <a:r>
              <a:rPr lang="en-GB" altLang="en-US" sz="900">
                <a:ea typeface="ヒラギノ角ゴ Pro W3"/>
              </a:rPr>
              <a:t>Demonstrating laser driven fusion as a future source of sustainable, clean energy</a:t>
            </a:r>
          </a:p>
          <a:p>
            <a:pPr>
              <a:buFontTx/>
              <a:buChar char="•"/>
            </a:pPr>
            <a:r>
              <a:rPr lang="en-GB" altLang="en-US" sz="900">
                <a:ea typeface="ヒラギノ角ゴ Pro W3"/>
              </a:rPr>
              <a:t> HiPER</a:t>
            </a:r>
          </a:p>
          <a:p>
            <a:pPr>
              <a:buFontTx/>
              <a:buChar char="•"/>
            </a:pPr>
            <a:endParaRPr lang="en-GB" altLang="en-US" sz="900">
              <a:ea typeface="ヒラギノ角ゴ Pro W3"/>
            </a:endParaRPr>
          </a:p>
          <a:p>
            <a:r>
              <a:rPr lang="en-GB" altLang="en-US" sz="900" b="1" u="sng">
                <a:ea typeface="ヒラギノ角ゴ Pro W3"/>
              </a:rPr>
              <a:t>Light Sources</a:t>
            </a:r>
          </a:p>
          <a:p>
            <a:r>
              <a:rPr lang="en-GB" altLang="en-US" sz="900">
                <a:ea typeface="ヒラギノ角ゴ Pro W3"/>
              </a:rPr>
              <a:t>Providing new breakthroughs in medicine, environmental and materials science, engineering, electronics and cultural heritage</a:t>
            </a:r>
          </a:p>
          <a:p>
            <a:pPr>
              <a:buFontTx/>
              <a:buChar char="•"/>
            </a:pPr>
            <a:r>
              <a:rPr lang="en-GB" altLang="en-US" sz="900">
                <a:ea typeface="ヒラギノ角ゴ Pro W3"/>
              </a:rPr>
              <a:t> Diamond Light Source Limited (86%)</a:t>
            </a:r>
          </a:p>
          <a:p>
            <a:pPr>
              <a:buFontTx/>
              <a:buChar char="•"/>
            </a:pPr>
            <a:r>
              <a:rPr lang="en-GB" altLang="en-US" sz="900">
                <a:ea typeface="ヒラギノ角ゴ Pro W3"/>
              </a:rPr>
              <a:t> European Synchrotron Radiation Facility (ESRF), Grenoble</a:t>
            </a:r>
          </a:p>
          <a:p>
            <a:endParaRPr lang="en-GB" altLang="en-US" sz="1400">
              <a:ea typeface="ヒラギノ角ゴ Pro W3"/>
            </a:endParaRPr>
          </a:p>
          <a:p>
            <a:endParaRPr lang="en-GB" altLang="en-US" sz="1400">
              <a:ea typeface="ヒラギノ角ゴ Pro W3"/>
            </a:endParaRPr>
          </a:p>
          <a:p>
            <a:pPr eaLnBrk="1" hangingPunct="1">
              <a:buFontTx/>
              <a:buChar char="•"/>
            </a:pPr>
            <a:endParaRPr lang="en-US" altLang="en-US" smtClean="0">
              <a:latin typeface="Corisande" pitchFamily="2" charset="0"/>
              <a:ea typeface="ヒラギノ角ゴ Pro W3"/>
            </a:endParaRPr>
          </a:p>
          <a:p>
            <a:pPr eaLnBrk="1" hangingPunct="1"/>
            <a:endParaRPr lang="en-US" altLang="en-US" smtClean="0">
              <a:latin typeface="Corisande" pitchFamily="2" charset="0"/>
              <a:ea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335595"/>
            <a:ext cx="8206680" cy="941040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76635"/>
            <a:ext cx="8206680" cy="859160"/>
          </a:xfrm>
        </p:spPr>
        <p:txBody>
          <a:bodyPr/>
          <a:lstStyle>
            <a:lvl1pPr marL="0" indent="0" algn="l">
              <a:buNone/>
              <a:defRPr sz="3200" b="1">
                <a:solidFill>
                  <a:srgbClr val="1D82A4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 smtClean="0"/>
              <a:t>Untertitelmasters durch Klicken 	bearbeiten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1560" y="6245225"/>
            <a:ext cx="7632848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8027" y="6245225"/>
            <a:ext cx="576064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15950-7A88-4CEA-9FC7-9519C07DDD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Grafik 7" descr="Scape_Logo_Large_v10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59364" y="459894"/>
            <a:ext cx="3979390" cy="15121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4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94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68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4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468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6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81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985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554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507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80920" cy="57943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600200"/>
            <a:ext cx="8280920" cy="4637112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0771-AA7D-45F6-8223-3BEE737E9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3412" y="1436658"/>
            <a:ext cx="9144000" cy="0"/>
          </a:xfrm>
          <a:prstGeom prst="line">
            <a:avLst/>
          </a:prstGeom>
          <a:ln w="19050">
            <a:solidFill>
              <a:srgbClr val="1D8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7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8200"/>
            <a:ext cx="8280920" cy="57943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57373" y="1600200"/>
            <a:ext cx="4038600" cy="4637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6B38-617A-4501-A904-66E37354C733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11560" y="1600200"/>
            <a:ext cx="4038600" cy="4637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3412" y="1436658"/>
            <a:ext cx="9144000" cy="0"/>
          </a:xfrm>
          <a:prstGeom prst="line">
            <a:avLst/>
          </a:prstGeom>
          <a:ln w="19050">
            <a:solidFill>
              <a:srgbClr val="1D8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80920" cy="580926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156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156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5909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5909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629F-2D53-4598-90E1-93BA65106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3412" y="1436658"/>
            <a:ext cx="9144000" cy="0"/>
          </a:xfrm>
          <a:prstGeom prst="line">
            <a:avLst/>
          </a:prstGeom>
          <a:ln w="19050">
            <a:solidFill>
              <a:srgbClr val="1D8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8200"/>
            <a:ext cx="8280920" cy="57943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B4B5-594D-4C70-B133-5B82DBCD5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3412" y="1436658"/>
            <a:ext cx="9144000" cy="0"/>
          </a:xfrm>
          <a:prstGeom prst="line">
            <a:avLst/>
          </a:prstGeom>
          <a:ln w="19050">
            <a:solidFill>
              <a:srgbClr val="1D8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125F5-D3AF-41B3-9F6B-6C499F84A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3069977" cy="6783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91074" y="836712"/>
            <a:ext cx="4381326" cy="54058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1560" y="1509812"/>
            <a:ext cx="3069977" cy="4727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938C-2D6C-47F6-89D2-23EC7C7B9B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865712"/>
            <a:ext cx="75608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noProof="0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11560" y="836712"/>
            <a:ext cx="7560840" cy="40324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GB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1560" y="5432450"/>
            <a:ext cx="75608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C8581-15E1-47A2-B0A3-669763733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8200"/>
            <a:ext cx="8280920" cy="579438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11560" y="1600200"/>
            <a:ext cx="8280920" cy="4637112"/>
          </a:xfrm>
          <a:noFill/>
          <a:ln cmpd="sng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/>
          <a:p>
            <a:pPr lvl="0"/>
            <a:r>
              <a:rPr lang="de-DE" noProof="0" smtClean="0"/>
              <a:t>Tabelle durch Klicken auf Symbol hinzufügen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BFADA524-C0DC-4D9E-9BE4-C8592E4DCA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3412" y="1436658"/>
            <a:ext cx="9144000" cy="0"/>
          </a:xfrm>
          <a:prstGeom prst="line">
            <a:avLst/>
          </a:prstGeom>
          <a:ln w="19050">
            <a:solidFill>
              <a:srgbClr val="1D82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838200"/>
            <a:ext cx="828092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Titelmasterformat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600200"/>
            <a:ext cx="8280920" cy="46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Textmasterformate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245225"/>
            <a:ext cx="75608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064" y="6245225"/>
            <a:ext cx="65841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681DF61D-8AD7-4F85-BF5D-478559D492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4" descr="C:\Dokumente und Einstellungen\KingR\Eigene Dateien\Eigene Bilder\fp7-logo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96879" y="6257274"/>
            <a:ext cx="576064" cy="46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4"/>
          <p:cNvGrpSpPr/>
          <p:nvPr userDrawn="1"/>
        </p:nvGrpSpPr>
        <p:grpSpPr>
          <a:xfrm>
            <a:off x="-3593" y="4700"/>
            <a:ext cx="9151186" cy="70922"/>
            <a:chOff x="-3593" y="4700"/>
            <a:chExt cx="9151186" cy="70922"/>
          </a:xfrm>
        </p:grpSpPr>
        <p:cxnSp>
          <p:nvCxnSpPr>
            <p:cNvPr id="4" name="Gerade Verbindung 3"/>
            <p:cNvCxnSpPr/>
            <p:nvPr userDrawn="1"/>
          </p:nvCxnSpPr>
          <p:spPr>
            <a:xfrm>
              <a:off x="0" y="4700"/>
              <a:ext cx="9144000" cy="0"/>
            </a:xfrm>
            <a:prstGeom prst="line">
              <a:avLst/>
            </a:prstGeom>
            <a:ln w="19050">
              <a:solidFill>
                <a:srgbClr val="9DD5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 userDrawn="1"/>
          </p:nvCxnSpPr>
          <p:spPr>
            <a:xfrm>
              <a:off x="3593" y="20561"/>
              <a:ext cx="9144000" cy="0"/>
            </a:xfrm>
            <a:prstGeom prst="line">
              <a:avLst/>
            </a:prstGeom>
            <a:ln w="19050">
              <a:solidFill>
                <a:srgbClr val="8DC6D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 userDrawn="1"/>
          </p:nvCxnSpPr>
          <p:spPr>
            <a:xfrm>
              <a:off x="-3593" y="36241"/>
              <a:ext cx="9144000" cy="0"/>
            </a:xfrm>
            <a:prstGeom prst="line">
              <a:avLst/>
            </a:prstGeom>
            <a:ln w="19050">
              <a:solidFill>
                <a:srgbClr val="5FAE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 userDrawn="1"/>
          </p:nvCxnSpPr>
          <p:spPr>
            <a:xfrm>
              <a:off x="-3593" y="59942"/>
              <a:ext cx="9144000" cy="0"/>
            </a:xfrm>
            <a:prstGeom prst="line">
              <a:avLst/>
            </a:prstGeom>
            <a:ln w="19050">
              <a:solidFill>
                <a:srgbClr val="449FB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 userDrawn="1"/>
          </p:nvCxnSpPr>
          <p:spPr>
            <a:xfrm>
              <a:off x="-3593" y="75622"/>
              <a:ext cx="9144000" cy="0"/>
            </a:xfrm>
            <a:prstGeom prst="line">
              <a:avLst/>
            </a:prstGeom>
            <a:ln w="19050">
              <a:solidFill>
                <a:srgbClr val="1D82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"/>
          <p:cNvGrpSpPr/>
          <p:nvPr userDrawn="1"/>
        </p:nvGrpSpPr>
        <p:grpSpPr>
          <a:xfrm>
            <a:off x="-3593" y="6789494"/>
            <a:ext cx="9148428" cy="63806"/>
            <a:chOff x="-3593" y="6789494"/>
            <a:chExt cx="9148428" cy="63806"/>
          </a:xfrm>
        </p:grpSpPr>
        <p:cxnSp>
          <p:nvCxnSpPr>
            <p:cNvPr id="22" name="Gerade Verbindung 21"/>
            <p:cNvCxnSpPr/>
            <p:nvPr userDrawn="1"/>
          </p:nvCxnSpPr>
          <p:spPr>
            <a:xfrm>
              <a:off x="835" y="6853300"/>
              <a:ext cx="9144000" cy="0"/>
            </a:xfrm>
            <a:prstGeom prst="line">
              <a:avLst/>
            </a:prstGeom>
            <a:ln w="19050">
              <a:solidFill>
                <a:srgbClr val="9DD5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-3593" y="6837439"/>
              <a:ext cx="9144000" cy="0"/>
            </a:xfrm>
            <a:prstGeom prst="line">
              <a:avLst/>
            </a:prstGeom>
            <a:ln w="19050">
              <a:solidFill>
                <a:srgbClr val="8DC6D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 userDrawn="1"/>
          </p:nvCxnSpPr>
          <p:spPr>
            <a:xfrm>
              <a:off x="-2758" y="6821759"/>
              <a:ext cx="9144000" cy="0"/>
            </a:xfrm>
            <a:prstGeom prst="line">
              <a:avLst/>
            </a:prstGeom>
            <a:ln w="19050">
              <a:solidFill>
                <a:srgbClr val="5FAE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 userDrawn="1"/>
          </p:nvCxnSpPr>
          <p:spPr>
            <a:xfrm>
              <a:off x="-2758" y="6805536"/>
              <a:ext cx="9144000" cy="0"/>
            </a:xfrm>
            <a:prstGeom prst="line">
              <a:avLst/>
            </a:prstGeom>
            <a:ln w="19050">
              <a:solidFill>
                <a:srgbClr val="449FB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 userDrawn="1"/>
          </p:nvCxnSpPr>
          <p:spPr>
            <a:xfrm>
              <a:off x="-2758" y="6789494"/>
              <a:ext cx="9144000" cy="0"/>
            </a:xfrm>
            <a:prstGeom prst="line">
              <a:avLst/>
            </a:prstGeom>
            <a:ln w="19050">
              <a:solidFill>
                <a:srgbClr val="1D82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81" y="6256617"/>
            <a:ext cx="1437759" cy="4687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D82A4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49FBD"/>
        </a:buClr>
        <a:buFont typeface="Calibri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FAEC8"/>
        </a:buClr>
        <a:buFont typeface="Calibri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5E2EE"/>
        </a:buClr>
        <a:buFont typeface="Arial" pitchFamily="34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5E2F1"/>
        </a:buClr>
        <a:buFont typeface="Calibri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ヒラギノ角ゴ Pro W3" pitchFamily="8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ヒラギノ角ゴ Pro W3" pitchFamily="8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ヒラギノ角ゴ Pro W3" pitchFamily="8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DD09EBE-D3AA-4E3C-96DD-1AC3CE393C86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4313"/>
            <a:ext cx="9144000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06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atherine.jones@stfc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pe-project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Research </a:t>
            </a:r>
            <a:r>
              <a:rPr lang="en-GB" dirty="0" smtClean="0"/>
              <a:t>Data Context </a:t>
            </a:r>
            <a:r>
              <a:rPr lang="en-GB" dirty="0" smtClean="0"/>
              <a:t>Preservation in SCAPE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Catherine Jones, </a:t>
            </a:r>
            <a:r>
              <a:rPr lang="en-GB" dirty="0" smtClean="0"/>
              <a:t>Science and Technology Facilities Council, UK (STFC)</a:t>
            </a:r>
            <a:endParaRPr lang="en-GB" dirty="0" smtClean="0"/>
          </a:p>
          <a:p>
            <a:r>
              <a:rPr lang="en-GB" dirty="0" err="1" smtClean="0"/>
              <a:t>IPres</a:t>
            </a:r>
            <a:r>
              <a:rPr lang="en-GB" dirty="0" smtClean="0"/>
              <a:t> </a:t>
            </a:r>
            <a:r>
              <a:rPr lang="en-GB" dirty="0" smtClean="0"/>
              <a:t>2013: Lisbon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C0771-AA7D-45F6-8223-3BEE737E963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more information, contact </a:t>
            </a:r>
            <a:r>
              <a:rPr lang="en-GB" dirty="0" smtClean="0">
                <a:hlinkClick r:id="rId2"/>
              </a:rPr>
              <a:t>Catherine.jones@stfc.ac.uk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This work is funded by the EU within the SCAPE project.</a:t>
            </a:r>
          </a:p>
          <a:p>
            <a:endParaRPr lang="en-GB" dirty="0"/>
          </a:p>
          <a:p>
            <a:r>
              <a:rPr lang="en-GB" dirty="0" smtClean="0"/>
              <a:t>Other STFC staff who contributed to this work are:</a:t>
            </a:r>
          </a:p>
          <a:p>
            <a:pPr lvl="1"/>
            <a:r>
              <a:rPr lang="en-GB" dirty="0" smtClean="0"/>
              <a:t>Alastair Duncan		Vasily Bunakov</a:t>
            </a:r>
          </a:p>
          <a:p>
            <a:pPr lvl="1"/>
            <a:r>
              <a:rPr lang="en-GB" dirty="0" smtClean="0"/>
              <a:t>Antony Wilson		</a:t>
            </a:r>
            <a:r>
              <a:rPr lang="en-GB" smtClean="0"/>
              <a:t>Shirley Crompton</a:t>
            </a:r>
            <a:endParaRPr lang="en-GB" dirty="0" smtClean="0"/>
          </a:p>
          <a:p>
            <a:pPr lvl="1"/>
            <a:r>
              <a:rPr lang="en-GB" dirty="0" smtClean="0"/>
              <a:t>Brian Matthews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C0771-AA7D-45F6-8223-3BEE737E963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1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80920" cy="723454"/>
          </a:xfrm>
        </p:spPr>
        <p:txBody>
          <a:bodyPr/>
          <a:lstStyle/>
          <a:p>
            <a:r>
              <a:rPr lang="en-GB" dirty="0" smtClean="0"/>
              <a:t>SCAPE: Scalable Digital Preservation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sz="2400" dirty="0" smtClean="0"/>
              <a:t>SCAPE is an EU funded project  (2011 – 2014) </a:t>
            </a:r>
          </a:p>
          <a:p>
            <a:pPr hangingPunct="0"/>
            <a:r>
              <a:rPr lang="en-GB" sz="2400" dirty="0" smtClean="0"/>
              <a:t>Exploring </a:t>
            </a:r>
            <a:r>
              <a:rPr lang="en-GB" sz="2400" dirty="0" smtClean="0"/>
              <a:t>preservation issues with </a:t>
            </a:r>
            <a:r>
              <a:rPr lang="en-GB" sz="2400" dirty="0" smtClean="0"/>
              <a:t>large collections of </a:t>
            </a:r>
            <a:r>
              <a:rPr lang="en-GB" sz="2400" dirty="0" smtClean="0"/>
              <a:t>material. </a:t>
            </a:r>
            <a:endParaRPr lang="en-GB" sz="2400" dirty="0" smtClean="0"/>
          </a:p>
          <a:p>
            <a:pPr hangingPunct="0"/>
            <a:r>
              <a:rPr lang="en-GB" sz="2400" dirty="0" smtClean="0"/>
              <a:t>Three </a:t>
            </a:r>
            <a:r>
              <a:rPr lang="en-GB" sz="2400" dirty="0" err="1" smtClean="0"/>
              <a:t>testbeds</a:t>
            </a:r>
            <a:r>
              <a:rPr lang="en-GB" sz="2400" dirty="0" smtClean="0"/>
              <a:t> implementing the tools and </a:t>
            </a:r>
            <a:r>
              <a:rPr lang="en-GB" sz="2400" dirty="0" err="1" smtClean="0"/>
              <a:t>Taverna</a:t>
            </a:r>
            <a:r>
              <a:rPr lang="en-GB" sz="2400" dirty="0" smtClean="0"/>
              <a:t> workflows utilising the </a:t>
            </a:r>
            <a:r>
              <a:rPr lang="en-GB" sz="2400" dirty="0" err="1" smtClean="0"/>
              <a:t>Hadoop</a:t>
            </a:r>
            <a:r>
              <a:rPr lang="en-GB" sz="2400" dirty="0" smtClean="0"/>
              <a:t> platform built elsewhere in the project:</a:t>
            </a:r>
            <a:r>
              <a:rPr lang="en-GB" sz="2400" dirty="0" smtClean="0"/>
              <a:t>	</a:t>
            </a:r>
          </a:p>
          <a:p>
            <a:pPr lvl="1" hangingPunct="0"/>
            <a:r>
              <a:rPr lang="en-GB" sz="2000" dirty="0" smtClean="0"/>
              <a:t>Web archives</a:t>
            </a:r>
          </a:p>
          <a:p>
            <a:pPr lvl="1" hangingPunct="0"/>
            <a:r>
              <a:rPr lang="en-GB" sz="2000" dirty="0" smtClean="0"/>
              <a:t>Large Scale Digital Repositories</a:t>
            </a:r>
          </a:p>
          <a:p>
            <a:pPr lvl="1" hangingPunct="0"/>
            <a:r>
              <a:rPr lang="en-GB" sz="2000" dirty="0" smtClean="0"/>
              <a:t>Research Data</a:t>
            </a:r>
          </a:p>
          <a:p>
            <a:pPr hangingPunct="0"/>
            <a:r>
              <a:rPr lang="en-GB" dirty="0"/>
              <a:t>Website </a:t>
            </a:r>
            <a:r>
              <a:rPr lang="en-GB" dirty="0">
                <a:hlinkClick r:id="rId2"/>
              </a:rPr>
              <a:t>http://www.scape-project.eu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C0771-AA7D-45F6-8223-3BEE737E96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14" descr="diamond-light-source-370_10452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103688"/>
            <a:ext cx="1833562" cy="1225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3" name="Picture 18" descr="3612f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4392613"/>
            <a:ext cx="1671638" cy="119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9pPr>
          </a:lstStyle>
          <a:p>
            <a:pPr algn="ctr"/>
            <a:r>
              <a:rPr lang="en-GB" alt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STFC Facilities – </a:t>
            </a:r>
          </a:p>
          <a:p>
            <a:pPr algn="ctr"/>
            <a:r>
              <a:rPr lang="en-GB" alt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driving scientific research</a:t>
            </a:r>
            <a:endParaRPr lang="en-US" altLang="en-US" sz="44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07950" y="1412875"/>
            <a:ext cx="72723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9pPr>
          </a:lstStyle>
          <a:p>
            <a:r>
              <a:rPr lang="en-GB" altLang="en-US" b="1">
                <a:latin typeface="Arial" pitchFamily="34" charset="0"/>
                <a:cs typeface="Arial" pitchFamily="34" charset="0"/>
              </a:rPr>
              <a:t>Neutron Sources</a:t>
            </a:r>
          </a:p>
          <a:p>
            <a:r>
              <a:rPr lang="en-GB" altLang="en-US" sz="2000">
                <a:latin typeface="Arial" pitchFamily="34" charset="0"/>
                <a:cs typeface="Arial" pitchFamily="34" charset="0"/>
              </a:rPr>
              <a:t>Providing powerful insights into key areas of energy, biomedical research, climate, environment and security</a:t>
            </a:r>
          </a:p>
          <a:p>
            <a:r>
              <a:rPr lang="en-GB" altLang="en-US" sz="2000">
                <a:latin typeface="Arial" pitchFamily="34" charset="0"/>
                <a:cs typeface="Arial" pitchFamily="34" charset="0"/>
              </a:rPr>
              <a:t> 	</a:t>
            </a:r>
            <a:endParaRPr lang="en-US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2484438" y="2636838"/>
            <a:ext cx="65881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9pPr>
          </a:lstStyle>
          <a:p>
            <a:r>
              <a:rPr lang="en-GB" altLang="en-US" b="1">
                <a:latin typeface="Arial" pitchFamily="34" charset="0"/>
                <a:cs typeface="Arial" pitchFamily="34" charset="0"/>
              </a:rPr>
              <a:t>High Power Lasers</a:t>
            </a:r>
          </a:p>
          <a:p>
            <a:r>
              <a:rPr lang="en-GB" altLang="en-US" sz="2000">
                <a:latin typeface="Arial" pitchFamily="34" charset="0"/>
                <a:cs typeface="Arial" pitchFamily="34" charset="0"/>
              </a:rPr>
              <a:t>Providing applications on bioscience and nanotechnology and demonstrating laser driven fusion as a future source of sustainable, clean energy	</a:t>
            </a:r>
            <a:endParaRPr lang="en-US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9" name="Text Box 9"/>
          <p:cNvSpPr txBox="1">
            <a:spLocks noChangeArrowheads="1"/>
          </p:cNvSpPr>
          <p:nvPr/>
        </p:nvSpPr>
        <p:spPr bwMode="auto">
          <a:xfrm>
            <a:off x="179388" y="4452938"/>
            <a:ext cx="48974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2pPr>
            <a:lvl3pPr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84" charset="0"/>
                <a:ea typeface="ヒラギノ角ゴ Pro W3"/>
                <a:cs typeface="ヒラギノ角ゴ Pro W3"/>
              </a:defRPr>
            </a:lvl9pPr>
          </a:lstStyle>
          <a:p>
            <a:r>
              <a:rPr lang="en-GB" altLang="en-US" b="1">
                <a:latin typeface="Arial" pitchFamily="34" charset="0"/>
                <a:cs typeface="Arial" pitchFamily="34" charset="0"/>
              </a:rPr>
              <a:t>Light Sources</a:t>
            </a:r>
          </a:p>
          <a:p>
            <a:r>
              <a:rPr lang="en-GB" altLang="en-US" sz="2000">
                <a:latin typeface="Arial" pitchFamily="34" charset="0"/>
                <a:cs typeface="Arial" pitchFamily="34" charset="0"/>
              </a:rPr>
              <a:t>Providing new breakthroughs in medicine, environmental and materials science, engineering, electronics and cultural heritage</a:t>
            </a:r>
          </a:p>
          <a:p>
            <a:pPr lvl="2"/>
            <a:endParaRPr lang="en-GB" altLang="en-US" sz="2000">
              <a:latin typeface="Arial" pitchFamily="34" charset="0"/>
              <a:cs typeface="Arial" pitchFamily="34" charset="0"/>
            </a:endParaRPr>
          </a:p>
          <a:p>
            <a:r>
              <a:rPr lang="en-GB" altLang="en-US" sz="2000">
                <a:latin typeface="Arial" pitchFamily="34" charset="0"/>
                <a:cs typeface="Arial" pitchFamily="34" charset="0"/>
              </a:rPr>
              <a:t> 	</a:t>
            </a:r>
            <a:endParaRPr lang="en-US" altLang="en-US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2" name="Picture 16" descr="Isis-350_tcm18-1292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1557338"/>
            <a:ext cx="1922462" cy="1273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4" name="Picture 20" descr="05EC1415_Astral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5900" y="2711450"/>
            <a:ext cx="2052638" cy="1365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99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82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Facilities Data Lifecycle</a:t>
            </a:r>
            <a:endParaRPr lang="en-GB" dirty="0" smtClean="0"/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0" y="-2792413"/>
            <a:ext cx="8858250" cy="7643813"/>
            <a:chOff x="0" y="-3714776"/>
            <a:chExt cx="8858280" cy="7643842"/>
          </a:xfrm>
        </p:grpSpPr>
        <p:sp>
          <p:nvSpPr>
            <p:cNvPr id="70" name="Arc 69"/>
            <p:cNvSpPr/>
            <p:nvPr/>
          </p:nvSpPr>
          <p:spPr>
            <a:xfrm rot="5400000">
              <a:off x="678657" y="-4393433"/>
              <a:ext cx="7429529" cy="8786843"/>
            </a:xfrm>
            <a:prstGeom prst="arc">
              <a:avLst>
                <a:gd name="adj1" fmla="val 16167584"/>
                <a:gd name="adj2" fmla="val 5300429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42875" y="1214431"/>
              <a:ext cx="914403" cy="42862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Proposal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000128" y="2530474"/>
              <a:ext cx="985841" cy="35718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Approval 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14571" y="3286127"/>
              <a:ext cx="1143004" cy="42862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Scheduling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14763" y="3500439"/>
              <a:ext cx="1143004" cy="42862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Experiment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072080" y="3357564"/>
              <a:ext cx="1357317" cy="50641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Data storage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715276" y="1030280"/>
              <a:ext cx="1143004" cy="42862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/>
                  </a:solidFill>
                </a:rPr>
                <a:t>Record Publication</a:t>
              </a:r>
            </a:p>
          </p:txBody>
        </p:sp>
      </p:grpSp>
      <p:sp>
        <p:nvSpPr>
          <p:cNvPr id="46" name="Line Callout 1 (No Border) 45"/>
          <p:cNvSpPr/>
          <p:nvPr/>
        </p:nvSpPr>
        <p:spPr>
          <a:xfrm>
            <a:off x="0" y="3994150"/>
            <a:ext cx="1285875" cy="612775"/>
          </a:xfrm>
          <a:prstGeom prst="callout1">
            <a:avLst>
              <a:gd name="adj1" fmla="val -28108"/>
              <a:gd name="adj2" fmla="val 51201"/>
              <a:gd name="adj3" fmla="val -225925"/>
              <a:gd name="adj4" fmla="val 50967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Scientist submits application for </a:t>
            </a:r>
            <a:r>
              <a:rPr lang="en-GB" sz="1100" dirty="0" err="1">
                <a:solidFill>
                  <a:schemeClr val="tx1"/>
                </a:solidFill>
              </a:rPr>
              <a:t>beamtime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8" name="Line Callout 1 (No Border) 47"/>
          <p:cNvSpPr/>
          <p:nvPr/>
        </p:nvSpPr>
        <p:spPr>
          <a:xfrm>
            <a:off x="785813" y="5310188"/>
            <a:ext cx="1428750" cy="612775"/>
          </a:xfrm>
          <a:prstGeom prst="callout1">
            <a:avLst>
              <a:gd name="adj1" fmla="val -2075"/>
              <a:gd name="adj2" fmla="val 50457"/>
              <a:gd name="adj3" fmla="val -248487"/>
              <a:gd name="adj4" fmla="val 51712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Facility committee approves application</a:t>
            </a:r>
          </a:p>
        </p:txBody>
      </p:sp>
      <p:sp>
        <p:nvSpPr>
          <p:cNvPr id="49" name="Line Callout 1 (No Border) 48"/>
          <p:cNvSpPr/>
          <p:nvPr/>
        </p:nvSpPr>
        <p:spPr>
          <a:xfrm>
            <a:off x="2051720" y="5661248"/>
            <a:ext cx="1428750" cy="612775"/>
          </a:xfrm>
          <a:prstGeom prst="callout1">
            <a:avLst>
              <a:gd name="adj1" fmla="val -2075"/>
              <a:gd name="adj2" fmla="val 50457"/>
              <a:gd name="adj3" fmla="val -166986"/>
              <a:gd name="adj4" fmla="val 51968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Facility registers, trains, and schedules scientist’s visit</a:t>
            </a:r>
          </a:p>
        </p:txBody>
      </p:sp>
      <p:sp>
        <p:nvSpPr>
          <p:cNvPr id="50" name="Line Callout 1 (No Border) 49"/>
          <p:cNvSpPr/>
          <p:nvPr/>
        </p:nvSpPr>
        <p:spPr>
          <a:xfrm>
            <a:off x="3563888" y="5480521"/>
            <a:ext cx="1428750" cy="612775"/>
          </a:xfrm>
          <a:prstGeom prst="callout1">
            <a:avLst>
              <a:gd name="adj1" fmla="val -340"/>
              <a:gd name="adj2" fmla="val 49712"/>
              <a:gd name="adj3" fmla="val -106508"/>
              <a:gd name="adj4" fmla="val 50479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Scientists visits, facility run’s experiment </a:t>
            </a:r>
          </a:p>
        </p:txBody>
      </p:sp>
      <p:sp>
        <p:nvSpPr>
          <p:cNvPr id="52" name="Line Callout 1 (No Border) 51"/>
          <p:cNvSpPr/>
          <p:nvPr/>
        </p:nvSpPr>
        <p:spPr>
          <a:xfrm>
            <a:off x="7715250" y="3452813"/>
            <a:ext cx="1428750" cy="612775"/>
          </a:xfrm>
          <a:prstGeom prst="callout1">
            <a:avLst>
              <a:gd name="adj1" fmla="val -340"/>
              <a:gd name="adj2" fmla="val 49712"/>
              <a:gd name="adj3" fmla="val -139150"/>
              <a:gd name="adj4" fmla="val 49479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Subsequent publication registered with facility</a:t>
            </a:r>
          </a:p>
        </p:txBody>
      </p:sp>
      <p:sp>
        <p:nvSpPr>
          <p:cNvPr id="51" name="Line Callout 1 (No Border) 50"/>
          <p:cNvSpPr/>
          <p:nvPr/>
        </p:nvSpPr>
        <p:spPr>
          <a:xfrm>
            <a:off x="4929188" y="5229201"/>
            <a:ext cx="1443012" cy="576063"/>
          </a:xfrm>
          <a:prstGeom prst="callout1">
            <a:avLst>
              <a:gd name="adj1" fmla="val -340"/>
              <a:gd name="adj2" fmla="val 49712"/>
              <a:gd name="adj3" fmla="val -72184"/>
              <a:gd name="adj4" fmla="val 50469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Raw data filtered, </a:t>
            </a:r>
            <a:r>
              <a:rPr lang="en-GB" sz="1100" dirty="0" smtClean="0">
                <a:solidFill>
                  <a:schemeClr val="tx1"/>
                </a:solidFill>
              </a:rPr>
              <a:t>and </a:t>
            </a:r>
            <a:r>
              <a:rPr lang="en-GB" sz="1100" dirty="0">
                <a:solidFill>
                  <a:schemeClr val="tx1"/>
                </a:solidFill>
              </a:rPr>
              <a:t>stored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6500813" y="3708400"/>
            <a:ext cx="1071562" cy="3984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tx1"/>
                </a:solidFill>
              </a:rPr>
              <a:t>Data analysis</a:t>
            </a:r>
          </a:p>
        </p:txBody>
      </p:sp>
      <p:pic>
        <p:nvPicPr>
          <p:cNvPr id="32" name="Picture 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2643188"/>
            <a:ext cx="1000125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2428875"/>
            <a:ext cx="147161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142875"/>
            <a:ext cx="13493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Line Callout 1 (No Border) 35"/>
          <p:cNvSpPr/>
          <p:nvPr/>
        </p:nvSpPr>
        <p:spPr>
          <a:xfrm>
            <a:off x="6357938" y="5000625"/>
            <a:ext cx="1428750" cy="612775"/>
          </a:xfrm>
          <a:prstGeom prst="callout1">
            <a:avLst>
              <a:gd name="adj1" fmla="val -340"/>
              <a:gd name="adj2" fmla="val 49712"/>
              <a:gd name="adj3" fmla="val -139150"/>
              <a:gd name="adj4" fmla="val 49479"/>
            </a:avLst>
          </a:prstGeom>
          <a:noFill/>
          <a:ln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>
                <a:solidFill>
                  <a:schemeClr val="tx1"/>
                </a:solidFill>
              </a:rPr>
              <a:t>Tools for processing made available</a:t>
            </a:r>
          </a:p>
        </p:txBody>
      </p:sp>
      <p:pic>
        <p:nvPicPr>
          <p:cNvPr id="73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5" y="2786063"/>
            <a:ext cx="1238250" cy="1314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0" name="Picture 82" descr="GEM%20Small%20Annotated%20P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8" y="3214688"/>
            <a:ext cx="1400175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90" descr="PD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0" y="1071563"/>
            <a:ext cx="915988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/>
          <p:cNvSpPr/>
          <p:nvPr/>
        </p:nvSpPr>
        <p:spPr>
          <a:xfrm>
            <a:off x="0" y="6423719"/>
            <a:ext cx="5724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solidFill>
                  <a:srgbClr val="7030A0"/>
                </a:solidFill>
              </a:rPr>
              <a:t>http://code.google.com/p/icatproject/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4795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80920" cy="651446"/>
          </a:xfrm>
        </p:spPr>
        <p:txBody>
          <a:bodyPr/>
          <a:lstStyle/>
          <a:p>
            <a:r>
              <a:rPr lang="en-GB" dirty="0" smtClean="0"/>
              <a:t>Background – Research Data</a:t>
            </a:r>
            <a:br>
              <a:rPr lang="en-GB" dirty="0" smtClean="0"/>
            </a:br>
            <a:r>
              <a:rPr lang="en-GB" dirty="0" smtClean="0"/>
              <a:t>What are the scalability issues?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nl-NL" dirty="0" smtClean="0"/>
              <a:t>STFC research data is </a:t>
            </a:r>
            <a:r>
              <a:rPr lang="nl-NL" b="1" dirty="0" smtClean="0"/>
              <a:t>complex</a:t>
            </a:r>
            <a:r>
              <a:rPr lang="nl-NL" dirty="0" smtClean="0"/>
              <a:t> rather than vast</a:t>
            </a:r>
          </a:p>
          <a:p>
            <a:pPr hangingPunct="0"/>
            <a:r>
              <a:rPr lang="nl-NL" dirty="0" smtClean="0"/>
              <a:t>Each ISIS instrument generates files with different semantics – there are 35 different instruments.  </a:t>
            </a:r>
            <a:r>
              <a:rPr lang="nl-NL" dirty="0" smtClean="0"/>
              <a:t> </a:t>
            </a:r>
            <a:endParaRPr lang="en-GB" dirty="0"/>
          </a:p>
          <a:p>
            <a:pPr hangingPunct="0"/>
            <a:r>
              <a:rPr lang="nl-NL" dirty="0"/>
              <a:t> </a:t>
            </a:r>
            <a:r>
              <a:rPr lang="nl-NL" dirty="0" smtClean="0"/>
              <a:t>Linking </a:t>
            </a:r>
            <a:r>
              <a:rPr lang="en-GB" dirty="0" smtClean="0"/>
              <a:t>experimental </a:t>
            </a:r>
            <a:r>
              <a:rPr lang="en-GB" dirty="0"/>
              <a:t>data, publications </a:t>
            </a:r>
            <a:r>
              <a:rPr lang="en-GB" dirty="0" smtClean="0"/>
              <a:t>and analysed data  </a:t>
            </a:r>
          </a:p>
          <a:p>
            <a:pPr lvl="1" hangingPunct="0"/>
            <a:r>
              <a:rPr lang="en-GB" dirty="0" smtClean="0"/>
              <a:t>Links </a:t>
            </a:r>
            <a:r>
              <a:rPr lang="en-GB" dirty="0"/>
              <a:t>may to be different places for each dataset and ensuring that these remain resolvable is an intellectual challenge even at a small scale</a:t>
            </a:r>
            <a:r>
              <a:rPr lang="en-GB" dirty="0" smtClean="0"/>
              <a:t>.</a:t>
            </a:r>
          </a:p>
          <a:p>
            <a:pPr hangingPunct="0"/>
            <a:r>
              <a:rPr lang="en-GB" dirty="0" smtClean="0"/>
              <a:t>Generating these links is a preservation activity in itself. </a:t>
            </a:r>
            <a:endParaRPr lang="en-GB" dirty="0"/>
          </a:p>
          <a:p>
            <a:pPr lvl="0" hangingPunc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C0771-AA7D-45F6-8223-3BEE737E963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 as a Research Object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C0771-AA7D-45F6-8223-3BEE737E963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6014044" y="1700808"/>
            <a:ext cx="107823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6012159" y="3284984"/>
            <a:ext cx="1080119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Magnetic Disk 8"/>
          <p:cNvSpPr/>
          <p:nvPr/>
        </p:nvSpPr>
        <p:spPr>
          <a:xfrm>
            <a:off x="6012160" y="4797152"/>
            <a:ext cx="1058416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6105872" y="2204864"/>
            <a:ext cx="914400" cy="14401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6114415" y="3789040"/>
            <a:ext cx="914400" cy="14401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6084168" y="5229200"/>
            <a:ext cx="914400" cy="14401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6084168" y="5517232"/>
            <a:ext cx="914400" cy="14401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459839" y="2051556"/>
            <a:ext cx="1100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Raw Data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452320" y="3635732"/>
            <a:ext cx="1431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Derived Data</a:t>
            </a:r>
            <a:endParaRPr lang="en-GB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452320" y="5075892"/>
            <a:ext cx="134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Publications</a:t>
            </a:r>
            <a:endParaRPr lang="en-GB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1475656" y="3284984"/>
            <a:ext cx="1778496" cy="576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Investigation #n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DOI:STFC.xxx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22" name="Elbow Connector 21"/>
          <p:cNvCxnSpPr/>
          <p:nvPr/>
        </p:nvCxnSpPr>
        <p:spPr>
          <a:xfrm flipV="1">
            <a:off x="3254152" y="2267580"/>
            <a:ext cx="2860263" cy="1161420"/>
          </a:xfrm>
          <a:prstGeom prst="bentConnector3">
            <a:avLst/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20" idx="3"/>
            <a:endCxn id="13" idx="1"/>
          </p:cNvCxnSpPr>
          <p:nvPr/>
        </p:nvCxnSpPr>
        <p:spPr>
          <a:xfrm>
            <a:off x="3254152" y="3573016"/>
            <a:ext cx="2860263" cy="288032"/>
          </a:xfrm>
          <a:prstGeom prst="bentConnector3">
            <a:avLst/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14" idx="1"/>
          </p:cNvCxnSpPr>
          <p:nvPr/>
        </p:nvCxnSpPr>
        <p:spPr>
          <a:xfrm>
            <a:off x="3275856" y="3645024"/>
            <a:ext cx="2808312" cy="1656184"/>
          </a:xfrm>
          <a:prstGeom prst="bentConnector3">
            <a:avLst>
              <a:gd name="adj1" fmla="val 40274"/>
            </a:avLst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endCxn id="15" idx="1"/>
          </p:cNvCxnSpPr>
          <p:nvPr/>
        </p:nvCxnSpPr>
        <p:spPr>
          <a:xfrm>
            <a:off x="3254152" y="3789040"/>
            <a:ext cx="2830016" cy="1800200"/>
          </a:xfrm>
          <a:prstGeom prst="bentConnector3">
            <a:avLst>
              <a:gd name="adj1" fmla="val 30697"/>
            </a:avLst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88024" y="2276872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:</a:t>
            </a:r>
            <a:r>
              <a:rPr lang="en-GB" sz="1400" dirty="0" err="1" smtClean="0"/>
              <a:t>hasDataset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460453" y="3841303"/>
            <a:ext cx="1599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:</a:t>
            </a:r>
            <a:r>
              <a:rPr lang="en-GB" sz="1400" dirty="0" err="1" smtClean="0"/>
              <a:t>hasRelatedDataset</a:t>
            </a:r>
            <a:endParaRPr lang="en-GB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582723" y="4921423"/>
            <a:ext cx="1300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:</a:t>
            </a:r>
            <a:r>
              <a:rPr lang="en-GB" sz="1400" dirty="0" err="1" smtClean="0"/>
              <a:t>hasPublication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0" y="5569495"/>
            <a:ext cx="1300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:</a:t>
            </a:r>
            <a:r>
              <a:rPr lang="en-GB" sz="1400" dirty="0" err="1" smtClean="0"/>
              <a:t>hasPublication</a:t>
            </a:r>
            <a:endParaRPr lang="en-GB" dirty="0"/>
          </a:p>
        </p:txBody>
      </p:sp>
      <p:pic>
        <p:nvPicPr>
          <p:cNvPr id="45" name="Picture 82" descr="GEM%20Small%20Annotated%20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817" y="4892997"/>
            <a:ext cx="1400175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Elbow Connector 45"/>
          <p:cNvCxnSpPr>
            <a:stCxn id="20" idx="2"/>
            <a:endCxn id="45" idx="0"/>
          </p:cNvCxnSpPr>
          <p:nvPr/>
        </p:nvCxnSpPr>
        <p:spPr>
          <a:xfrm rot="16200000" flipH="1">
            <a:off x="1848930" y="4377021"/>
            <a:ext cx="1031949" cy="1"/>
          </a:xfrm>
          <a:prstGeom prst="bentConnector3">
            <a:avLst>
              <a:gd name="adj1" fmla="val 50000"/>
            </a:avLst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39752" y="4221088"/>
            <a:ext cx="104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:</a:t>
            </a:r>
            <a:r>
              <a:rPr lang="en-GB" sz="1400" dirty="0"/>
              <a:t>i</a:t>
            </a:r>
            <a:r>
              <a:rPr lang="en-GB" sz="1400" dirty="0" smtClean="0"/>
              <a:t>nstrument</a:t>
            </a:r>
            <a:endParaRPr lang="en-GB" dirty="0"/>
          </a:p>
        </p:txBody>
      </p:sp>
      <p:sp>
        <p:nvSpPr>
          <p:cNvPr id="52" name="Arc 51"/>
          <p:cNvSpPr/>
          <p:nvPr/>
        </p:nvSpPr>
        <p:spPr>
          <a:xfrm>
            <a:off x="6552218" y="2276872"/>
            <a:ext cx="1080120" cy="1543526"/>
          </a:xfrm>
          <a:prstGeom prst="arc">
            <a:avLst>
              <a:gd name="adj1" fmla="val 16200000"/>
              <a:gd name="adj2" fmla="val 5565090"/>
            </a:avLst>
          </a:prstGeom>
          <a:ln w="28575">
            <a:solidFill>
              <a:srgbClr val="00B05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444208" y="2283732"/>
            <a:ext cx="1281844" cy="3017476"/>
          </a:xfrm>
          <a:prstGeom prst="arc">
            <a:avLst>
              <a:gd name="adj1" fmla="val 16200000"/>
              <a:gd name="adj2" fmla="val 5565090"/>
            </a:avLst>
          </a:prstGeom>
          <a:ln w="28575">
            <a:solidFill>
              <a:srgbClr val="00B05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228184" y="2283732"/>
            <a:ext cx="1825352" cy="3306541"/>
          </a:xfrm>
          <a:prstGeom prst="arc">
            <a:avLst>
              <a:gd name="adj1" fmla="val 16200000"/>
              <a:gd name="adj2" fmla="val 5565090"/>
            </a:avLst>
          </a:prstGeom>
          <a:ln w="28575">
            <a:solidFill>
              <a:srgbClr val="00B05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530516" y="3841303"/>
            <a:ext cx="1069266" cy="1481886"/>
          </a:xfrm>
          <a:prstGeom prst="arc">
            <a:avLst>
              <a:gd name="adj1" fmla="val 16200000"/>
              <a:gd name="adj2" fmla="val 5565090"/>
            </a:avLst>
          </a:prstGeom>
          <a:ln w="28575">
            <a:solidFill>
              <a:srgbClr val="00B05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576036" y="3820398"/>
            <a:ext cx="1069266" cy="1769875"/>
          </a:xfrm>
          <a:prstGeom prst="arc">
            <a:avLst>
              <a:gd name="adj1" fmla="val 16200000"/>
              <a:gd name="adj2" fmla="val 5565090"/>
            </a:avLst>
          </a:prstGeom>
          <a:ln w="28575">
            <a:solidFill>
              <a:srgbClr val="00B05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71707" y="1844824"/>
            <a:ext cx="786394" cy="80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8" name="Elbow Connector 57"/>
          <p:cNvCxnSpPr/>
          <p:nvPr/>
        </p:nvCxnSpPr>
        <p:spPr>
          <a:xfrm rot="5400000" flipH="1" flipV="1">
            <a:off x="2034310" y="2978227"/>
            <a:ext cx="661188" cy="1"/>
          </a:xfrm>
          <a:prstGeom prst="bentConnector3">
            <a:avLst>
              <a:gd name="adj1" fmla="val 50000"/>
            </a:avLst>
          </a:prstGeom>
          <a:ln w="381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339752" y="2852936"/>
            <a:ext cx="1089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:investigator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2758101" y="5949280"/>
            <a:ext cx="63293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Own metadata format (</a:t>
            </a:r>
            <a:r>
              <a:rPr lang="en-GB" dirty="0" smtClean="0"/>
              <a:t>Core Scientific Metadata Model CSMD</a:t>
            </a:r>
            <a:r>
              <a:rPr lang="en-GB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OAI-ORE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W3C </a:t>
            </a:r>
            <a:r>
              <a:rPr lang="en-GB" dirty="0" err="1" smtClean="0"/>
              <a:t>Prov</a:t>
            </a:r>
            <a:r>
              <a:rPr lang="en-GB" dirty="0" smtClean="0"/>
              <a:t> ontology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19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architecture for Investigation Research Objects at STFC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DB4B5-594D-4C70-B133-5B82DBCD5D9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65786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15" y="1700808"/>
            <a:ext cx="6217345" cy="3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68330" y="5589240"/>
            <a:ext cx="5232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Grey:  infrastructure/tools already in use</a:t>
            </a:r>
          </a:p>
          <a:p>
            <a:r>
              <a:rPr lang="en-GB" dirty="0" smtClean="0"/>
              <a:t>Blue: tools which depend on local infrastructure</a:t>
            </a:r>
          </a:p>
          <a:p>
            <a:r>
              <a:rPr lang="en-GB" dirty="0" smtClean="0"/>
              <a:t>Green: proposed generic tools.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6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Mock up of ISIS data journal  </a:t>
            </a:r>
            <a:br>
              <a:rPr lang="en-GB" dirty="0" smtClean="0"/>
            </a:br>
            <a:r>
              <a:rPr lang="en-GB" dirty="0" smtClean="0"/>
              <a:t>showing investigation research objects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DB4B5-594D-4C70-B133-5B82DBCD5D9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44" y="1556792"/>
            <a:ext cx="8077802" cy="4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Timetable	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IRO builder under construction</a:t>
            </a:r>
          </a:p>
          <a:p>
            <a:r>
              <a:rPr lang="en-GB" dirty="0" smtClean="0"/>
              <a:t>RO validator next tool for development </a:t>
            </a:r>
          </a:p>
          <a:p>
            <a:pPr lvl="1"/>
            <a:r>
              <a:rPr lang="en-GB" dirty="0" smtClean="0"/>
              <a:t>Hope to be able to use SCAPE Watch tool SCOUT for parts of this functionality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DB4B5-594D-4C70-B133-5B82DBCD5D9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APE_slides-Template">
  <a:themeElements>
    <a:clrScheme name="Benutzerdefinier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5E2EE"/>
      </a:accent1>
      <a:accent2>
        <a:srgbClr val="1D82A4"/>
      </a:accent2>
      <a:accent3>
        <a:srgbClr val="FFFFFF"/>
      </a:accent3>
      <a:accent4>
        <a:srgbClr val="000000"/>
      </a:accent4>
      <a:accent5>
        <a:srgbClr val="C5E2EE"/>
      </a:accent5>
      <a:accent6>
        <a:srgbClr val="1D82A4"/>
      </a:accent6>
      <a:hlink>
        <a:srgbClr val="0000BF"/>
      </a:hlink>
      <a:folHlink>
        <a:srgbClr val="FF0000"/>
      </a:folHlink>
    </a:clrScheme>
    <a:fontScheme name="Standard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20A44AD0FB04780028EF6289A6FA8" ma:contentTypeVersion="0" ma:contentTypeDescription="Create a new document." ma:contentTypeScope="" ma:versionID="313f4f2d6dcb2bbe5ceadf72704af60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3B8049-AF61-4063-8E87-594AA3ACF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2F561B9-6E84-4EB1-A2A9-1621B35A80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EB843-90F5-4638-BD28-69812A190920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</TotalTime>
  <Words>450</Words>
  <Application>Microsoft Office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SCAPE_slides-Template</vt:lpstr>
      <vt:lpstr>1_Blank Presentation</vt:lpstr>
      <vt:lpstr>Research Data Context Preservation in SCAPE</vt:lpstr>
      <vt:lpstr>SCAPE: Scalable Digital Preservation</vt:lpstr>
      <vt:lpstr>PowerPoint Presentation</vt:lpstr>
      <vt:lpstr>Facilities Data Lifecycle</vt:lpstr>
      <vt:lpstr>Background – Research Data What are the scalability issues?</vt:lpstr>
      <vt:lpstr>Investigation as a Research Object</vt:lpstr>
      <vt:lpstr>Proposed architecture for Investigation Research Objects at STFC </vt:lpstr>
      <vt:lpstr>Mock up of ISIS data journal   showing investigation research objects </vt:lpstr>
      <vt:lpstr>Timetable </vt:lpstr>
      <vt:lpstr>Thanks </vt:lpstr>
    </vt:vector>
  </TitlesOfParts>
  <Company>AIT Austrian Institute of Technology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SCAPE-Template_Proposal_for_V2.0 (Office 2007)</dc:title>
  <dc:creator>Jung Joachim</dc:creator>
  <cp:lastModifiedBy>cmg45</cp:lastModifiedBy>
  <cp:revision>38</cp:revision>
  <cp:lastPrinted>2013-02-25T16:42:10Z</cp:lastPrinted>
  <dcterms:created xsi:type="dcterms:W3CDTF">2012-12-14T13:42:59Z</dcterms:created>
  <dcterms:modified xsi:type="dcterms:W3CDTF">2013-09-02T11:24:06Z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0x0101002A120A44AD0FB04780028EF6289A6FA8</vt:lpwstr>
  </property>
</Properties>
</file>